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1"/>
  </p:handoutMasterIdLst>
  <p:sldIdLst>
    <p:sldId id="256" r:id="rId2"/>
    <p:sldId id="302" r:id="rId3"/>
    <p:sldId id="298" r:id="rId4"/>
    <p:sldId id="299" r:id="rId5"/>
    <p:sldId id="300" r:id="rId6"/>
    <p:sldId id="301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93" r:id="rId15"/>
    <p:sldId id="294" r:id="rId16"/>
    <p:sldId id="264" r:id="rId17"/>
    <p:sldId id="295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304" r:id="rId28"/>
    <p:sldId id="292" r:id="rId29"/>
    <p:sldId id="274" r:id="rId30"/>
    <p:sldId id="275" r:id="rId31"/>
    <p:sldId id="276" r:id="rId32"/>
    <p:sldId id="305" r:id="rId33"/>
    <p:sldId id="277" r:id="rId34"/>
    <p:sldId id="278" r:id="rId35"/>
    <p:sldId id="279" r:id="rId36"/>
    <p:sldId id="280" r:id="rId37"/>
    <p:sldId id="281" r:id="rId38"/>
    <p:sldId id="297" r:id="rId39"/>
    <p:sldId id="282" r:id="rId40"/>
    <p:sldId id="283" r:id="rId41"/>
    <p:sldId id="284" r:id="rId42"/>
    <p:sldId id="285" r:id="rId43"/>
    <p:sldId id="286" r:id="rId44"/>
    <p:sldId id="287" r:id="rId45"/>
    <p:sldId id="296" r:id="rId46"/>
    <p:sldId id="288" r:id="rId47"/>
    <p:sldId id="289" r:id="rId48"/>
    <p:sldId id="290" r:id="rId49"/>
    <p:sldId id="291" r:id="rId5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7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505FA4-EB5D-4525-AF64-900A463F9F2B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1A07C0-0E4C-4E88-BB12-BE547FDB0E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291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9B8-AC39-47B4-9E46-94A2C36C8DC7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3AEC-2CD7-4591-B906-706AF8F1EB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979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9B8-AC39-47B4-9E46-94A2C36C8DC7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3AEC-2CD7-4591-B906-706AF8F1EB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045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9B8-AC39-47B4-9E46-94A2C36C8DC7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3AEC-2CD7-4591-B906-706AF8F1EB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20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9B8-AC39-47B4-9E46-94A2C36C8DC7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3AEC-2CD7-4591-B906-706AF8F1EB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22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9B8-AC39-47B4-9E46-94A2C36C8DC7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3AEC-2CD7-4591-B906-706AF8F1EB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45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9B8-AC39-47B4-9E46-94A2C36C8DC7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3AEC-2CD7-4591-B906-706AF8F1EB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16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9B8-AC39-47B4-9E46-94A2C36C8DC7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3AEC-2CD7-4591-B906-706AF8F1EB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673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9B8-AC39-47B4-9E46-94A2C36C8DC7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3AEC-2CD7-4591-B906-706AF8F1EB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375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9B8-AC39-47B4-9E46-94A2C36C8DC7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3AEC-2CD7-4591-B906-706AF8F1EB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584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9B8-AC39-47B4-9E46-94A2C36C8DC7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3AEC-2CD7-4591-B906-706AF8F1EB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588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9B8-AC39-47B4-9E46-94A2C36C8DC7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3AEC-2CD7-4591-B906-706AF8F1EB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37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E69B8-AC39-47B4-9E46-94A2C36C8DC7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23AEC-2CD7-4591-B906-706AF8F1EB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635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Sensation and Perception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Chapter 6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3623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Riddle of Separate Sensations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Doctrine of Specific Nerve Energies:</a:t>
            </a:r>
          </a:p>
          <a:p>
            <a:endParaRPr lang="en-US" dirty="0"/>
          </a:p>
          <a:p>
            <a:r>
              <a:rPr lang="en-US" dirty="0" smtClean="0"/>
              <a:t>Claims we have different nerve paths for each sense</a:t>
            </a:r>
          </a:p>
          <a:p>
            <a:endParaRPr lang="en-US" dirty="0"/>
          </a:p>
          <a:p>
            <a:r>
              <a:rPr lang="en-US" dirty="0" smtClean="0"/>
              <a:t>Signals from eyes travel along the </a:t>
            </a:r>
            <a:r>
              <a:rPr lang="en-US" dirty="0" smtClean="0">
                <a:solidFill>
                  <a:srgbClr val="FF0000"/>
                </a:solidFill>
              </a:rPr>
              <a:t>OPTIC NERVES</a:t>
            </a:r>
          </a:p>
          <a:p>
            <a:endParaRPr lang="en-US" dirty="0"/>
          </a:p>
          <a:p>
            <a:r>
              <a:rPr lang="en-US" dirty="0" smtClean="0"/>
              <a:t>Signals from ears travel along the </a:t>
            </a:r>
            <a:r>
              <a:rPr lang="en-US" dirty="0" smtClean="0">
                <a:solidFill>
                  <a:srgbClr val="FF0000"/>
                </a:solidFill>
              </a:rPr>
              <a:t>AUDITORY NERVES</a:t>
            </a:r>
          </a:p>
          <a:p>
            <a:endParaRPr lang="en-US" dirty="0"/>
          </a:p>
          <a:p>
            <a:r>
              <a:rPr lang="en-US" dirty="0" smtClean="0"/>
              <a:t>“If sound could stimulate EYES, we could essentially see sound”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57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Absolute Thresholds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MINIMAL</a:t>
            </a:r>
            <a:r>
              <a:rPr lang="en-US" dirty="0" smtClean="0"/>
              <a:t> amount of STIMULUS needed for us to notice it</a:t>
            </a:r>
          </a:p>
          <a:p>
            <a:endParaRPr lang="en-US" dirty="0"/>
          </a:p>
          <a:p>
            <a:r>
              <a:rPr lang="en-US" dirty="0" smtClean="0"/>
              <a:t>Normal Senses:</a:t>
            </a:r>
          </a:p>
          <a:p>
            <a:endParaRPr lang="en-US" dirty="0"/>
          </a:p>
          <a:p>
            <a:r>
              <a:rPr lang="en-US" dirty="0" smtClean="0"/>
              <a:t>See candle 30 miles away on a dark night (optimal conditions)</a:t>
            </a:r>
          </a:p>
          <a:p>
            <a:endParaRPr lang="en-US" dirty="0"/>
          </a:p>
          <a:p>
            <a:r>
              <a:rPr lang="en-US" dirty="0" smtClean="0"/>
              <a:t>Hear a ticking watch 20 feet away</a:t>
            </a:r>
          </a:p>
          <a:p>
            <a:endParaRPr lang="en-US" dirty="0"/>
          </a:p>
          <a:p>
            <a:r>
              <a:rPr lang="en-US" dirty="0" smtClean="0"/>
              <a:t>Taste a tsp of sugar diluted in 2 gallons of water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874" y="3657600"/>
            <a:ext cx="1711325" cy="17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45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Lacking Senses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NOT see radio or microwave waves</a:t>
            </a:r>
          </a:p>
          <a:p>
            <a:endParaRPr lang="en-US" dirty="0"/>
          </a:p>
          <a:p>
            <a:r>
              <a:rPr lang="en-US" dirty="0" smtClean="0"/>
              <a:t>Dogs and cats can detect </a:t>
            </a:r>
            <a:r>
              <a:rPr lang="en-US" dirty="0" smtClean="0">
                <a:solidFill>
                  <a:srgbClr val="FF0000"/>
                </a:solidFill>
              </a:rPr>
              <a:t>HIGH FREQUENCY </a:t>
            </a:r>
            <a:r>
              <a:rPr lang="en-US" dirty="0" smtClean="0"/>
              <a:t>sounds that we can not</a:t>
            </a:r>
          </a:p>
          <a:p>
            <a:endParaRPr lang="en-US" dirty="0"/>
          </a:p>
          <a:p>
            <a:r>
              <a:rPr lang="en-US" dirty="0" smtClean="0"/>
              <a:t>“Doggie Whistle” or cats hearing mice</a:t>
            </a:r>
          </a:p>
          <a:p>
            <a:endParaRPr lang="en-US" dirty="0"/>
          </a:p>
          <a:p>
            <a:r>
              <a:rPr lang="en-US" dirty="0" smtClean="0"/>
              <a:t>Bees can SEE ultraviolet light which ONLY sunburns humans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74" y="331788"/>
            <a:ext cx="1787525" cy="178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4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Threshold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Smallest difference in </a:t>
            </a:r>
            <a:r>
              <a:rPr lang="en-US" dirty="0" smtClean="0">
                <a:solidFill>
                  <a:srgbClr val="FF0000"/>
                </a:solidFill>
              </a:rPr>
              <a:t>STIMULATION </a:t>
            </a:r>
            <a:r>
              <a:rPr lang="en-US" dirty="0" smtClean="0"/>
              <a:t>that a person can detect</a:t>
            </a:r>
          </a:p>
          <a:p>
            <a:endParaRPr lang="en-US" dirty="0"/>
          </a:p>
          <a:p>
            <a:r>
              <a:rPr lang="en-US" dirty="0" smtClean="0"/>
              <a:t>EX. Weight of 2 blocks</a:t>
            </a:r>
          </a:p>
          <a:p>
            <a:endParaRPr lang="en-US" dirty="0"/>
          </a:p>
          <a:p>
            <a:r>
              <a:rPr lang="en-US" dirty="0" smtClean="0"/>
              <a:t>Brightness of 2 lights</a:t>
            </a:r>
          </a:p>
          <a:p>
            <a:endParaRPr lang="en-US" dirty="0"/>
          </a:p>
          <a:p>
            <a:r>
              <a:rPr lang="en-US" dirty="0" smtClean="0"/>
              <a:t>Saltiness of 2 liquids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18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difference threshold exa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4" y="90216"/>
            <a:ext cx="11414126" cy="638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54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4" y="191991"/>
            <a:ext cx="11896726" cy="611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90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Sensory Adaptation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more frequently we sense a </a:t>
            </a:r>
            <a:r>
              <a:rPr lang="en-US" dirty="0" smtClean="0">
                <a:solidFill>
                  <a:srgbClr val="FF0000"/>
                </a:solidFill>
              </a:rPr>
              <a:t>STIMULI</a:t>
            </a:r>
            <a:r>
              <a:rPr lang="en-US" dirty="0" smtClean="0"/>
              <a:t> the less our bodies respond</a:t>
            </a:r>
          </a:p>
          <a:p>
            <a:endParaRPr lang="en-US" dirty="0"/>
          </a:p>
          <a:p>
            <a:r>
              <a:rPr lang="en-US" dirty="0" smtClean="0"/>
              <a:t>Spares us from having to respond to </a:t>
            </a:r>
            <a:r>
              <a:rPr lang="en-US" dirty="0" smtClean="0">
                <a:solidFill>
                  <a:srgbClr val="FF0000"/>
                </a:solidFill>
              </a:rPr>
              <a:t>USELESS</a:t>
            </a:r>
            <a:r>
              <a:rPr lang="en-US" dirty="0" smtClean="0"/>
              <a:t> information </a:t>
            </a:r>
          </a:p>
          <a:p>
            <a:endParaRPr lang="en-US" dirty="0"/>
          </a:p>
          <a:p>
            <a:r>
              <a:rPr lang="en-US" dirty="0" smtClean="0"/>
              <a:t>Ex. You can’t feel the watch sitting on your wrist</a:t>
            </a:r>
          </a:p>
          <a:p>
            <a:endParaRPr lang="en-US" dirty="0"/>
          </a:p>
          <a:p>
            <a:r>
              <a:rPr lang="en-US" dirty="0" smtClean="0"/>
              <a:t>We will </a:t>
            </a:r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adapt to extreme sensations (pain) (heat) (smell of ammonia)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50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Copyright: Backyard Brains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Image result for sensory adap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497879"/>
            <a:ext cx="9372599" cy="522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29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Sensory Deprivation (2 Studies)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Forced 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Had to stay in for certain amount of time</a:t>
            </a:r>
          </a:p>
          <a:p>
            <a:endParaRPr lang="en-US" dirty="0"/>
          </a:p>
          <a:p>
            <a:r>
              <a:rPr lang="en-US" dirty="0" smtClean="0"/>
              <a:t>Anxiety </a:t>
            </a:r>
          </a:p>
          <a:p>
            <a:endParaRPr lang="en-US" dirty="0"/>
          </a:p>
          <a:p>
            <a:r>
              <a:rPr lang="en-US" dirty="0" smtClean="0"/>
              <a:t>Hallucinations</a:t>
            </a:r>
          </a:p>
          <a:p>
            <a:endParaRPr lang="en-US" dirty="0"/>
          </a:p>
          <a:p>
            <a:r>
              <a:rPr lang="en-US" dirty="0" smtClean="0"/>
              <a:t>Confused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Edgy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Unforced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Had a PANIC a button / could be released whenever</a:t>
            </a:r>
          </a:p>
          <a:p>
            <a:endParaRPr lang="en-US" dirty="0"/>
          </a:p>
          <a:p>
            <a:r>
              <a:rPr lang="en-US" dirty="0" smtClean="0"/>
              <a:t>Relaxing</a:t>
            </a:r>
          </a:p>
          <a:p>
            <a:endParaRPr lang="en-US" dirty="0"/>
          </a:p>
          <a:p>
            <a:r>
              <a:rPr lang="en-US" dirty="0" smtClean="0"/>
              <a:t>Intellectual gain</a:t>
            </a:r>
          </a:p>
          <a:p>
            <a:endParaRPr lang="en-US" dirty="0"/>
          </a:p>
          <a:p>
            <a:r>
              <a:rPr lang="en-US" dirty="0" smtClean="0"/>
              <a:t>Enjoyable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6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 Review: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Where do signals from the </a:t>
            </a:r>
            <a:r>
              <a:rPr lang="en-US" dirty="0" smtClean="0">
                <a:solidFill>
                  <a:srgbClr val="FF0000"/>
                </a:solidFill>
              </a:rPr>
              <a:t>EYES</a:t>
            </a:r>
            <a:r>
              <a:rPr lang="en-US" dirty="0" smtClean="0"/>
              <a:t> travel along? The </a:t>
            </a:r>
            <a:r>
              <a:rPr lang="en-US" dirty="0" smtClean="0">
                <a:solidFill>
                  <a:srgbClr val="FF0000"/>
                </a:solidFill>
              </a:rPr>
              <a:t>EARS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2. Describe </a:t>
            </a:r>
            <a:r>
              <a:rPr lang="en-US" dirty="0" smtClean="0">
                <a:solidFill>
                  <a:srgbClr val="FF0000"/>
                </a:solidFill>
              </a:rPr>
              <a:t>ABSOLUTE THRESHOLD</a:t>
            </a:r>
            <a:r>
              <a:rPr lang="en-US" dirty="0" smtClean="0"/>
              <a:t>. Give an example.</a:t>
            </a:r>
          </a:p>
          <a:p>
            <a:endParaRPr lang="en-US" dirty="0"/>
          </a:p>
          <a:p>
            <a:r>
              <a:rPr lang="en-US" dirty="0" smtClean="0"/>
              <a:t>3. Give an example of something your senses will </a:t>
            </a:r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adapt to.</a:t>
            </a:r>
          </a:p>
          <a:p>
            <a:endParaRPr lang="en-US" dirty="0"/>
          </a:p>
          <a:p>
            <a:r>
              <a:rPr lang="en-US" dirty="0" smtClean="0"/>
              <a:t>4. Would you find a sensory </a:t>
            </a:r>
            <a:r>
              <a:rPr lang="en-US" dirty="0" smtClean="0">
                <a:solidFill>
                  <a:srgbClr val="FF0000"/>
                </a:solidFill>
              </a:rPr>
              <a:t>DEPRIVATION</a:t>
            </a:r>
            <a:r>
              <a:rPr lang="en-US" dirty="0" smtClean="0"/>
              <a:t> chamber relaxing or problematic? Explain.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0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upload.wikimedia.org/wikipedia/commons/5/56/Stroop_interfer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71512"/>
            <a:ext cx="10298830" cy="632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01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6.2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3671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1. Hue</a:t>
            </a:r>
            <a:r>
              <a:rPr lang="en-US" sz="3200" dirty="0" smtClean="0"/>
              <a:t>: Variation in color (based on wavelengths)</a:t>
            </a:r>
          </a:p>
          <a:p>
            <a:pPr lvl="1"/>
            <a:r>
              <a:rPr lang="en-US" sz="2800" dirty="0" smtClean="0"/>
              <a:t>Think of a RAINBOW</a:t>
            </a:r>
          </a:p>
          <a:p>
            <a:endParaRPr lang="en-US" sz="3200" dirty="0"/>
          </a:p>
          <a:p>
            <a:r>
              <a:rPr lang="en-US" sz="3200" b="1" dirty="0" smtClean="0"/>
              <a:t>2 Brightness: </a:t>
            </a:r>
            <a:r>
              <a:rPr lang="en-US" sz="3200" dirty="0" smtClean="0"/>
              <a:t>Intensity of LIGHT an object emits or reflects</a:t>
            </a:r>
          </a:p>
          <a:p>
            <a:pPr lvl="1"/>
            <a:r>
              <a:rPr lang="en-US" sz="2800" dirty="0" smtClean="0"/>
              <a:t>More light = brighter</a:t>
            </a:r>
          </a:p>
          <a:p>
            <a:endParaRPr lang="en-US" sz="3200" dirty="0" smtClean="0"/>
          </a:p>
          <a:p>
            <a:r>
              <a:rPr lang="en-US" sz="3200" b="1" dirty="0" smtClean="0"/>
              <a:t>3. Saturation: </a:t>
            </a:r>
            <a:r>
              <a:rPr lang="en-US" sz="3200" dirty="0" smtClean="0"/>
              <a:t>COLORFULNESS (variation of ONE color)</a:t>
            </a:r>
          </a:p>
          <a:p>
            <a:pPr lvl="1"/>
            <a:r>
              <a:rPr lang="en-US" sz="2800" dirty="0" smtClean="0"/>
              <a:t>Think of light green to forest green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474" y="25400"/>
            <a:ext cx="180022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19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Adaptation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takes time for our eyes to adjust to dim light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RODS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CONES </a:t>
            </a:r>
            <a:r>
              <a:rPr lang="en-US" dirty="0" smtClean="0"/>
              <a:t>are visual receptors that respond to dim light and color</a:t>
            </a:r>
          </a:p>
          <a:p>
            <a:endParaRPr lang="en-US" dirty="0"/>
          </a:p>
          <a:p>
            <a:r>
              <a:rPr lang="en-US" dirty="0" smtClean="0"/>
              <a:t>Within 10 minutes eyes begin to adjust (cones)</a:t>
            </a:r>
          </a:p>
          <a:p>
            <a:endParaRPr lang="en-US" dirty="0"/>
          </a:p>
          <a:p>
            <a:r>
              <a:rPr lang="en-US" dirty="0" smtClean="0"/>
              <a:t>Within 20 minutes vision will get as good as is possible (rods)</a:t>
            </a:r>
            <a:endParaRPr lang="en-US" dirty="0"/>
          </a:p>
        </p:txBody>
      </p:sp>
      <p:sp>
        <p:nvSpPr>
          <p:cNvPr id="4" name="AutoShape 2" descr="Image result for pupil in dark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918" y="645160"/>
            <a:ext cx="1566813" cy="183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3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Deficiency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dirty="0" smtClean="0"/>
              <a:t>Retina has cones that respond to </a:t>
            </a:r>
            <a:r>
              <a:rPr lang="en-US" sz="2600" dirty="0" smtClean="0">
                <a:solidFill>
                  <a:schemeClr val="accent1"/>
                </a:solidFill>
              </a:rPr>
              <a:t>BLUE</a:t>
            </a:r>
            <a:r>
              <a:rPr lang="en-US" sz="2600" dirty="0" smtClean="0"/>
              <a:t>,  </a:t>
            </a:r>
            <a:r>
              <a:rPr lang="en-US" sz="2600" dirty="0" smtClean="0">
                <a:solidFill>
                  <a:srgbClr val="92D050"/>
                </a:solidFill>
              </a:rPr>
              <a:t>GREEN</a:t>
            </a:r>
            <a:r>
              <a:rPr lang="en-US" sz="2600" dirty="0" smtClean="0"/>
              <a:t> and </a:t>
            </a:r>
            <a:r>
              <a:rPr lang="en-US" sz="2600" dirty="0" smtClean="0">
                <a:solidFill>
                  <a:srgbClr val="FF0000"/>
                </a:solidFill>
              </a:rPr>
              <a:t>RED</a:t>
            </a:r>
          </a:p>
          <a:p>
            <a:endParaRPr lang="en-US" sz="2600" dirty="0"/>
          </a:p>
          <a:p>
            <a:r>
              <a:rPr lang="en-US" sz="2600" dirty="0" smtClean="0"/>
              <a:t>All colors are made up of a combination of the 3</a:t>
            </a:r>
          </a:p>
          <a:p>
            <a:endParaRPr lang="en-US" sz="2600" dirty="0"/>
          </a:p>
          <a:p>
            <a:r>
              <a:rPr lang="en-US" sz="2600" dirty="0" smtClean="0"/>
              <a:t>Total </a:t>
            </a:r>
            <a:r>
              <a:rPr lang="en-US" sz="2600" dirty="0" smtClean="0">
                <a:solidFill>
                  <a:srgbClr val="FF0000"/>
                </a:solidFill>
              </a:rPr>
              <a:t>COLOR BLINDNESS </a:t>
            </a:r>
            <a:r>
              <a:rPr lang="en-US" sz="2600" dirty="0" smtClean="0"/>
              <a:t>is due to a malfunction when all 3 do not work (world is black and grey)</a:t>
            </a:r>
          </a:p>
          <a:p>
            <a:endParaRPr lang="en-US" sz="2600" dirty="0"/>
          </a:p>
          <a:p>
            <a:r>
              <a:rPr lang="en-US" sz="2600" dirty="0" smtClean="0"/>
              <a:t>EXTREMELY rare in human beings</a:t>
            </a:r>
          </a:p>
          <a:p>
            <a:endParaRPr lang="en-US" sz="2600" dirty="0"/>
          </a:p>
          <a:p>
            <a:r>
              <a:rPr lang="en-US" sz="2600" dirty="0" smtClean="0"/>
              <a:t>Color </a:t>
            </a:r>
            <a:r>
              <a:rPr lang="en-US" sz="2600" dirty="0" smtClean="0">
                <a:solidFill>
                  <a:srgbClr val="FF0000"/>
                </a:solidFill>
              </a:rPr>
              <a:t>DEFICIENT</a:t>
            </a:r>
            <a:r>
              <a:rPr lang="en-US" sz="2600" dirty="0" smtClean="0"/>
              <a:t> is lacking one of the 3 (much more common in men than women)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7248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Gestalt Principles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Proximity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Things </a:t>
            </a:r>
            <a:r>
              <a:rPr lang="en-US" dirty="0" smtClean="0">
                <a:solidFill>
                  <a:srgbClr val="FF0000"/>
                </a:solidFill>
              </a:rPr>
              <a:t>NEAR</a:t>
            </a:r>
            <a:r>
              <a:rPr lang="en-US" dirty="0" smtClean="0"/>
              <a:t> each other tend to be grouped together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****       ****       ****</a:t>
            </a:r>
          </a:p>
          <a:p>
            <a:endParaRPr lang="en-US" dirty="0"/>
          </a:p>
          <a:p>
            <a:r>
              <a:rPr lang="en-US" dirty="0" smtClean="0"/>
              <a:t>(3 patterns of stars)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Closure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Brain will fill in gaps of </a:t>
            </a:r>
            <a:r>
              <a:rPr lang="en-US" dirty="0" smtClean="0">
                <a:solidFill>
                  <a:srgbClr val="FF0000"/>
                </a:solidFill>
              </a:rPr>
              <a:t>NON COMPLETE</a:t>
            </a:r>
            <a:r>
              <a:rPr lang="en-US" dirty="0" smtClean="0"/>
              <a:t> figures</a:t>
            </a:r>
            <a:endParaRPr lang="en-US" dirty="0"/>
          </a:p>
        </p:txBody>
      </p:sp>
      <p:sp>
        <p:nvSpPr>
          <p:cNvPr id="8" name="AutoShape 2" descr="Image result for gestalt principle of closure"/>
          <p:cNvSpPr>
            <a:spLocks noChangeAspect="1" noChangeArrowheads="1"/>
          </p:cNvSpPr>
          <p:nvPr/>
        </p:nvSpPr>
        <p:spPr bwMode="auto">
          <a:xfrm>
            <a:off x="63500" y="-136525"/>
            <a:ext cx="129540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299" y="3821113"/>
            <a:ext cx="1955969" cy="217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2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Gestalt Principles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Similarity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Things that are</a:t>
            </a:r>
            <a:r>
              <a:rPr lang="en-US" sz="3200" dirty="0" smtClean="0">
                <a:solidFill>
                  <a:srgbClr val="FF0000"/>
                </a:solidFill>
              </a:rPr>
              <a:t> ALIKE </a:t>
            </a:r>
            <a:r>
              <a:rPr lang="en-US" sz="3200" dirty="0" smtClean="0"/>
              <a:t>tend to be perceived as belonging together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Continuity</a:t>
            </a:r>
            <a:endParaRPr lang="en-US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57" y="3967523"/>
            <a:ext cx="5174673" cy="2052722"/>
          </a:xfrm>
        </p:spPr>
      </p:pic>
      <p:sp>
        <p:nvSpPr>
          <p:cNvPr id="13" name="TextBox 12"/>
          <p:cNvSpPr txBox="1"/>
          <p:nvPr/>
        </p:nvSpPr>
        <p:spPr>
          <a:xfrm>
            <a:off x="6097588" y="2505075"/>
            <a:ext cx="51831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Lines and patterns tend to continue in space</a:t>
            </a:r>
            <a:endParaRPr lang="en-US" sz="3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424" y="3821113"/>
            <a:ext cx="2104081" cy="219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2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and Distance Perception (chart p.191)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Binocular Cues (using 2 eyes)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They CONVERGE when you focus on a nearby image (50ft or less)</a:t>
            </a:r>
          </a:p>
          <a:p>
            <a:endParaRPr lang="en-US" dirty="0"/>
          </a:p>
          <a:p>
            <a:r>
              <a:rPr lang="en-US" dirty="0" smtClean="0"/>
              <a:t>Receive slightly different images of the same object</a:t>
            </a:r>
          </a:p>
          <a:p>
            <a:endParaRPr lang="en-US" dirty="0"/>
          </a:p>
          <a:p>
            <a:r>
              <a:rPr lang="en-US" dirty="0" smtClean="0"/>
              <a:t>(hold finger close to nose and open and close one eye at a time)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Monocular Cues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Cues that do NOT depend on use of both eyes</a:t>
            </a:r>
          </a:p>
          <a:p>
            <a:endParaRPr lang="en-US" dirty="0"/>
          </a:p>
          <a:p>
            <a:r>
              <a:rPr lang="en-US" dirty="0" smtClean="0"/>
              <a:t>Further than 50ft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8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O</a:t>
            </a:r>
            <a:r>
              <a:rPr lang="en-US" sz="3200" dirty="0" smtClean="0"/>
              <a:t>ne </a:t>
            </a:r>
            <a:r>
              <a:rPr lang="en-US" sz="3200" dirty="0"/>
              <a:t>object blocks another in distance we know it to be </a:t>
            </a:r>
            <a:r>
              <a:rPr lang="en-US" sz="3200" dirty="0" smtClean="0"/>
              <a:t>closer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dirty="0"/>
          </a:p>
        </p:txBody>
      </p:sp>
      <p:sp>
        <p:nvSpPr>
          <p:cNvPr id="4" name="AutoShape 2" descr="Image result for interposi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Image result for interpos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221" y="2919559"/>
            <a:ext cx="4785134" cy="325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5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Parallel lines will appear to converge in the distance</a:t>
            </a:r>
          </a:p>
          <a:p>
            <a:endParaRPr lang="en-US" sz="3200" dirty="0"/>
          </a:p>
          <a:p>
            <a:r>
              <a:rPr lang="en-US" sz="3200" dirty="0" smtClean="0"/>
              <a:t>The greater the convergence, the greater the perceived distance</a:t>
            </a:r>
            <a:endParaRPr lang="en-US" sz="32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860" y="3683922"/>
            <a:ext cx="3762609" cy="277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3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2 Review: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Compare </a:t>
            </a:r>
            <a:r>
              <a:rPr lang="en-US" dirty="0" smtClean="0">
                <a:solidFill>
                  <a:srgbClr val="FF0000"/>
                </a:solidFill>
              </a:rPr>
              <a:t>HUE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FF0000"/>
                </a:solidFill>
              </a:rPr>
              <a:t>SATURATION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2.  How are color </a:t>
            </a:r>
            <a:r>
              <a:rPr lang="en-US" dirty="0" smtClean="0">
                <a:solidFill>
                  <a:srgbClr val="FF0000"/>
                </a:solidFill>
              </a:rPr>
              <a:t>BLINDNESS</a:t>
            </a:r>
            <a:r>
              <a:rPr lang="en-US" dirty="0" smtClean="0"/>
              <a:t> and color </a:t>
            </a:r>
            <a:r>
              <a:rPr lang="en-US" dirty="0" smtClean="0">
                <a:solidFill>
                  <a:srgbClr val="FF0000"/>
                </a:solidFill>
              </a:rPr>
              <a:t>DEFICIENCY</a:t>
            </a:r>
            <a:r>
              <a:rPr lang="en-US" dirty="0" smtClean="0"/>
              <a:t> different?</a:t>
            </a:r>
          </a:p>
          <a:p>
            <a:endParaRPr lang="en-US" dirty="0"/>
          </a:p>
          <a:p>
            <a:r>
              <a:rPr lang="en-US" dirty="0" smtClean="0"/>
              <a:t>3. How does </a:t>
            </a:r>
            <a:r>
              <a:rPr lang="en-US" dirty="0" smtClean="0">
                <a:solidFill>
                  <a:srgbClr val="FF0000"/>
                </a:solidFill>
              </a:rPr>
              <a:t>CLOSURE</a:t>
            </a:r>
            <a:r>
              <a:rPr lang="en-US" dirty="0" smtClean="0"/>
              <a:t> of an image work?</a:t>
            </a:r>
          </a:p>
          <a:p>
            <a:endParaRPr lang="en-US" dirty="0"/>
          </a:p>
          <a:p>
            <a:r>
              <a:rPr lang="en-US" dirty="0" smtClean="0"/>
              <a:t>4. When are </a:t>
            </a:r>
            <a:r>
              <a:rPr lang="en-US" dirty="0" smtClean="0">
                <a:solidFill>
                  <a:srgbClr val="FF0000"/>
                </a:solidFill>
              </a:rPr>
              <a:t>MONOCULUAR CUES </a:t>
            </a:r>
            <a:r>
              <a:rPr lang="en-US" dirty="0" smtClean="0"/>
              <a:t>used and give one example from the txt. P.190-191.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08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upload.wikimedia.org/wikipedia/commons/thumb/8/80/Synaesthesiatest.jpg/220px-Synaesthesiat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4" y="2451098"/>
            <a:ext cx="6981825" cy="349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38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dirty="0" smtClean="0"/>
              <a:t>6.3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91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INTENSITY of a soundwaves pressure</a:t>
            </a:r>
          </a:p>
          <a:p>
            <a:endParaRPr lang="en-US" dirty="0"/>
          </a:p>
          <a:p>
            <a:r>
              <a:rPr lang="en-US" dirty="0" smtClean="0"/>
              <a:t>Measured in </a:t>
            </a:r>
            <a:r>
              <a:rPr lang="en-US" dirty="0" smtClean="0">
                <a:solidFill>
                  <a:srgbClr val="FF0000"/>
                </a:solidFill>
              </a:rPr>
              <a:t>DECIBELS</a:t>
            </a:r>
            <a:r>
              <a:rPr lang="en-US" dirty="0" smtClean="0"/>
              <a:t> (dB)</a:t>
            </a:r>
          </a:p>
          <a:p>
            <a:endParaRPr lang="en-US" dirty="0"/>
          </a:p>
          <a:p>
            <a:r>
              <a:rPr lang="en-US" dirty="0" smtClean="0"/>
              <a:t>Absolute threshold for humans is 0 dB</a:t>
            </a:r>
          </a:p>
          <a:p>
            <a:endParaRPr lang="en-US" dirty="0"/>
          </a:p>
          <a:p>
            <a:r>
              <a:rPr lang="en-US" dirty="0" smtClean="0"/>
              <a:t>Ex. Refrigerator is 50 Db; shop tools 90 </a:t>
            </a:r>
            <a:r>
              <a:rPr lang="en-US" dirty="0" smtClean="0"/>
              <a:t>dB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974" y="1689100"/>
            <a:ext cx="2168525" cy="216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Continued exposure to sounds over 85 dB WILL cause hearing loss</a:t>
            </a:r>
          </a:p>
          <a:p>
            <a:endParaRPr lang="en-US" dirty="0"/>
          </a:p>
          <a:p>
            <a:r>
              <a:rPr lang="en-US" dirty="0" smtClean="0"/>
              <a:t>The greater the dB the less exposure need</a:t>
            </a:r>
          </a:p>
          <a:p>
            <a:endParaRPr lang="en-US" dirty="0"/>
          </a:p>
          <a:p>
            <a:r>
              <a:rPr lang="en-US" dirty="0" smtClean="0"/>
              <a:t>85dB   8 hours</a:t>
            </a:r>
          </a:p>
          <a:p>
            <a:endParaRPr lang="en-US" dirty="0"/>
          </a:p>
          <a:p>
            <a:r>
              <a:rPr lang="en-US" dirty="0" smtClean="0"/>
              <a:t>110 1 minute 29 seconds</a:t>
            </a:r>
          </a:p>
          <a:p>
            <a:endParaRPr lang="en-US" dirty="0"/>
          </a:p>
          <a:p>
            <a:r>
              <a:rPr lang="en-US" dirty="0" smtClean="0"/>
              <a:t>Above 140 ANY exposure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99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FREQUENCY of the soundwave (High or low)</a:t>
            </a:r>
          </a:p>
          <a:p>
            <a:endParaRPr lang="en-US" dirty="0"/>
          </a:p>
          <a:p>
            <a:r>
              <a:rPr lang="en-US" dirty="0" smtClean="0"/>
              <a:t>How rapidly the air vibrates per second</a:t>
            </a:r>
          </a:p>
          <a:p>
            <a:endParaRPr lang="en-US" dirty="0"/>
          </a:p>
          <a:p>
            <a:r>
              <a:rPr lang="en-US" dirty="0" smtClean="0"/>
              <a:t>Measured in </a:t>
            </a:r>
            <a:r>
              <a:rPr lang="en-US" dirty="0" smtClean="0">
                <a:solidFill>
                  <a:srgbClr val="FF0000"/>
                </a:solidFill>
              </a:rPr>
              <a:t>Hertz</a:t>
            </a:r>
            <a:r>
              <a:rPr lang="en-US" dirty="0" smtClean="0"/>
              <a:t> (Hz)</a:t>
            </a:r>
          </a:p>
          <a:p>
            <a:endParaRPr lang="en-US" dirty="0"/>
          </a:p>
          <a:p>
            <a:r>
              <a:rPr lang="en-US" dirty="0" smtClean="0"/>
              <a:t>Absolute Threshold in humans 16 Hz </a:t>
            </a:r>
          </a:p>
          <a:p>
            <a:endParaRPr lang="en-US" dirty="0"/>
          </a:p>
          <a:p>
            <a:r>
              <a:rPr lang="en-US" dirty="0" smtClean="0"/>
              <a:t>Lower Hz = lower pitch (organ)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174" y="530225"/>
            <a:ext cx="2320925" cy="232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6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Timbre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Quality</a:t>
            </a:r>
            <a:r>
              <a:rPr lang="en-US" dirty="0" smtClean="0"/>
              <a:t> of sound</a:t>
            </a:r>
          </a:p>
          <a:p>
            <a:endParaRPr lang="en-US" dirty="0"/>
          </a:p>
          <a:p>
            <a:r>
              <a:rPr lang="en-US" dirty="0" smtClean="0"/>
              <a:t>PURE TONE = 1 frequency (extremely rare)</a:t>
            </a:r>
          </a:p>
          <a:p>
            <a:endParaRPr lang="en-US" dirty="0"/>
          </a:p>
          <a:p>
            <a:r>
              <a:rPr lang="en-US" dirty="0" smtClean="0"/>
              <a:t>When many frequencies are present we hear NOISE</a:t>
            </a:r>
          </a:p>
          <a:p>
            <a:endParaRPr lang="en-US" dirty="0"/>
          </a:p>
          <a:p>
            <a:r>
              <a:rPr lang="en-US" dirty="0" smtClean="0"/>
              <a:t>When ALL frequencies of the spectrum are present we hear </a:t>
            </a:r>
            <a:r>
              <a:rPr lang="en-US" dirty="0" smtClean="0">
                <a:solidFill>
                  <a:srgbClr val="FF0000"/>
                </a:solidFill>
              </a:rPr>
              <a:t>WHITE NOISE</a:t>
            </a:r>
          </a:p>
        </p:txBody>
      </p:sp>
    </p:spTree>
    <p:extLst>
      <p:ext uri="{BB962C8B-B14F-4D97-AF65-F5344CB8AC3E}">
        <p14:creationId xmlns:p14="http://schemas.microsoft.com/office/powerpoint/2010/main" val="427200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Outer 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 funnel shaped tissue</a:t>
            </a:r>
          </a:p>
          <a:p>
            <a:endParaRPr lang="en-US" dirty="0"/>
          </a:p>
          <a:p>
            <a:r>
              <a:rPr lang="en-US" dirty="0" smtClean="0"/>
              <a:t>Collect sound waves </a:t>
            </a:r>
          </a:p>
          <a:p>
            <a:endParaRPr lang="en-US" dirty="0"/>
          </a:p>
          <a:p>
            <a:r>
              <a:rPr lang="en-US" dirty="0" smtClean="0"/>
              <a:t>Not needed for hearing</a:t>
            </a:r>
          </a:p>
          <a:p>
            <a:endParaRPr lang="en-US" dirty="0"/>
          </a:p>
          <a:p>
            <a:r>
              <a:rPr lang="en-US" dirty="0" smtClean="0"/>
              <a:t>Hearing would be GOOD (not great) without 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849" y="1016000"/>
            <a:ext cx="3955937" cy="321310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89038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 drums</a:t>
            </a:r>
          </a:p>
          <a:p>
            <a:endParaRPr lang="en-US" dirty="0"/>
          </a:p>
          <a:p>
            <a:r>
              <a:rPr lang="en-US" dirty="0" smtClean="0"/>
              <a:t>Can pick up a SINGLE molecule of movement (sound)</a:t>
            </a:r>
          </a:p>
          <a:p>
            <a:endParaRPr lang="en-US" dirty="0"/>
          </a:p>
          <a:p>
            <a:r>
              <a:rPr lang="en-US" dirty="0" smtClean="0"/>
              <a:t>Passes the signal along through 3 tiny bones (smallest in the human body) to the </a:t>
            </a:r>
            <a:r>
              <a:rPr lang="en-US" dirty="0" smtClean="0">
                <a:solidFill>
                  <a:srgbClr val="FF0000"/>
                </a:solidFill>
              </a:rPr>
              <a:t>INNER EAR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Hammer   /  Anvil    / Stirrup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874" y="165893"/>
            <a:ext cx="172402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2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Inner 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Organ responsible for </a:t>
            </a:r>
            <a:r>
              <a:rPr lang="en-US" dirty="0" smtClean="0">
                <a:solidFill>
                  <a:srgbClr val="FF0000"/>
                </a:solidFill>
              </a:rPr>
              <a:t>HEARING </a:t>
            </a:r>
          </a:p>
          <a:p>
            <a:endParaRPr lang="en-US" dirty="0"/>
          </a:p>
          <a:p>
            <a:r>
              <a:rPr lang="en-US" dirty="0" smtClean="0"/>
              <a:t>Plays the same role as the RETINA does in seeing</a:t>
            </a:r>
          </a:p>
          <a:p>
            <a:endParaRPr lang="en-US" dirty="0"/>
          </a:p>
          <a:p>
            <a:r>
              <a:rPr lang="en-US" dirty="0" smtClean="0"/>
              <a:t>Contains small receptors called </a:t>
            </a:r>
            <a:r>
              <a:rPr lang="en-US" dirty="0" smtClean="0">
                <a:solidFill>
                  <a:srgbClr val="FF0000"/>
                </a:solidFill>
              </a:rPr>
              <a:t>HAIR CELLS</a:t>
            </a:r>
          </a:p>
          <a:p>
            <a:endParaRPr lang="en-US" dirty="0"/>
          </a:p>
          <a:p>
            <a:r>
              <a:rPr lang="en-US" dirty="0" smtClean="0"/>
              <a:t>Sustained exposure to loud noises can permanently damage the cells</a:t>
            </a:r>
          </a:p>
          <a:p>
            <a:endParaRPr lang="en-US" dirty="0"/>
          </a:p>
          <a:p>
            <a:r>
              <a:rPr lang="en-US" dirty="0" smtClean="0"/>
              <a:t>Will cause HEARING LOSS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59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middle e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1690"/>
            <a:ext cx="10042970" cy="54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2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Auditory World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use </a:t>
            </a:r>
            <a:r>
              <a:rPr lang="en-US" dirty="0" smtClean="0">
                <a:solidFill>
                  <a:srgbClr val="FF0000"/>
                </a:solidFill>
              </a:rPr>
              <a:t>LOUDNESS</a:t>
            </a:r>
            <a:r>
              <a:rPr lang="en-US" dirty="0" smtClean="0"/>
              <a:t> as a cue to sense distance of  a sound</a:t>
            </a:r>
          </a:p>
          <a:p>
            <a:endParaRPr lang="en-US" dirty="0"/>
          </a:p>
          <a:p>
            <a:r>
              <a:rPr lang="en-US" dirty="0" smtClean="0"/>
              <a:t>Many Animals can move ears independently to sense sounds from different directions</a:t>
            </a:r>
          </a:p>
          <a:p>
            <a:endParaRPr lang="en-US" dirty="0"/>
          </a:p>
          <a:p>
            <a:r>
              <a:rPr lang="en-US" dirty="0" smtClean="0"/>
              <a:t>Humans can’t so we must turn our head to a side to pick up direction of noise</a:t>
            </a:r>
          </a:p>
          <a:p>
            <a:endParaRPr lang="en-US" dirty="0"/>
          </a:p>
          <a:p>
            <a:r>
              <a:rPr lang="en-US" dirty="0" smtClean="0"/>
              <a:t>Hard for humans to pick up direction of sound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97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Synæsthesia, synaesthe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1947862"/>
            <a:ext cx="9725967" cy="368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78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3 Review: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Describe </a:t>
            </a:r>
            <a:r>
              <a:rPr lang="en-US" dirty="0" smtClean="0">
                <a:solidFill>
                  <a:srgbClr val="FF0000"/>
                </a:solidFill>
              </a:rPr>
              <a:t>LOUDNESS</a:t>
            </a:r>
            <a:r>
              <a:rPr lang="en-US" dirty="0" smtClean="0"/>
              <a:t>. What is it measure in?</a:t>
            </a:r>
          </a:p>
          <a:p>
            <a:endParaRPr lang="en-US" dirty="0"/>
          </a:p>
          <a:p>
            <a:r>
              <a:rPr lang="en-US" dirty="0" smtClean="0"/>
              <a:t>2.  What is </a:t>
            </a:r>
            <a:r>
              <a:rPr lang="en-US" dirty="0" smtClean="0">
                <a:solidFill>
                  <a:srgbClr val="FF0000"/>
                </a:solidFill>
              </a:rPr>
              <a:t>PITCH </a:t>
            </a:r>
            <a:r>
              <a:rPr lang="en-US" dirty="0" smtClean="0"/>
              <a:t>measure in? What is the </a:t>
            </a:r>
            <a:r>
              <a:rPr lang="en-US" dirty="0" smtClean="0">
                <a:solidFill>
                  <a:srgbClr val="FF0000"/>
                </a:solidFill>
              </a:rPr>
              <a:t>ABSOLUTE THRESHOLD </a:t>
            </a:r>
            <a:r>
              <a:rPr lang="en-US" dirty="0" smtClean="0"/>
              <a:t>humans can hear?</a:t>
            </a:r>
          </a:p>
          <a:p>
            <a:endParaRPr lang="en-US" dirty="0"/>
          </a:p>
          <a:p>
            <a:r>
              <a:rPr lang="en-US" dirty="0" smtClean="0"/>
              <a:t>3. What is the purpose of the </a:t>
            </a:r>
            <a:r>
              <a:rPr lang="en-US" dirty="0" smtClean="0">
                <a:solidFill>
                  <a:srgbClr val="FF0000"/>
                </a:solidFill>
              </a:rPr>
              <a:t>OUTER EAR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4. Where does </a:t>
            </a:r>
            <a:r>
              <a:rPr lang="en-US" dirty="0" smtClean="0">
                <a:solidFill>
                  <a:srgbClr val="FF0000"/>
                </a:solidFill>
              </a:rPr>
              <a:t>HEARING</a:t>
            </a:r>
            <a:r>
              <a:rPr lang="en-US" dirty="0" smtClean="0"/>
              <a:t> actually occur?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0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Other Senses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dirty="0" smtClean="0"/>
              <a:t>6.4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58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Taste (4 basic- 5 total)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Salty: Necessary for bodily functions</a:t>
            </a:r>
          </a:p>
          <a:p>
            <a:endParaRPr lang="en-US" dirty="0"/>
          </a:p>
          <a:p>
            <a:r>
              <a:rPr lang="en-US" dirty="0" smtClean="0"/>
              <a:t>Sour: Detect poison</a:t>
            </a:r>
          </a:p>
          <a:p>
            <a:endParaRPr lang="en-US" dirty="0"/>
          </a:p>
          <a:p>
            <a:r>
              <a:rPr lang="en-US" dirty="0" smtClean="0"/>
              <a:t>Bitter: Detect rancid food (past date)</a:t>
            </a:r>
          </a:p>
          <a:p>
            <a:endParaRPr lang="en-US" dirty="0"/>
          </a:p>
          <a:p>
            <a:r>
              <a:rPr lang="en-US" dirty="0" smtClean="0"/>
              <a:t>Sweet: Healthful / rich in calories (survival)</a:t>
            </a:r>
          </a:p>
          <a:p>
            <a:endParaRPr lang="en-US" dirty="0"/>
          </a:p>
          <a:p>
            <a:r>
              <a:rPr lang="en-US" dirty="0" smtClean="0"/>
              <a:t>Delicious (MSG additive) NOT a basic taste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474" y="952500"/>
            <a:ext cx="210502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474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Taste receptors are located primarily on the</a:t>
            </a:r>
            <a:r>
              <a:rPr lang="en-US" dirty="0" smtClean="0">
                <a:solidFill>
                  <a:srgbClr val="FF0000"/>
                </a:solidFill>
              </a:rPr>
              <a:t> TONGUE</a:t>
            </a:r>
          </a:p>
          <a:p>
            <a:endParaRPr lang="en-US" dirty="0"/>
          </a:p>
          <a:p>
            <a:r>
              <a:rPr lang="en-US" dirty="0" smtClean="0"/>
              <a:t>Tongue has tiny bumps called PAPILLAE that contain </a:t>
            </a:r>
            <a:r>
              <a:rPr lang="en-US" dirty="0" smtClean="0">
                <a:solidFill>
                  <a:srgbClr val="FF0000"/>
                </a:solidFill>
              </a:rPr>
              <a:t>TASTE BUDS</a:t>
            </a:r>
          </a:p>
          <a:p>
            <a:endParaRPr lang="en-US" dirty="0"/>
          </a:p>
          <a:p>
            <a:r>
              <a:rPr lang="en-US" dirty="0" smtClean="0"/>
              <a:t>Human taste buds range from 500-10k</a:t>
            </a:r>
          </a:p>
          <a:p>
            <a:endParaRPr lang="en-US" dirty="0"/>
          </a:p>
          <a:p>
            <a:r>
              <a:rPr lang="en-US" dirty="0" smtClean="0"/>
              <a:t>Replaced every 10 days until age 40; it declines after that</a:t>
            </a:r>
          </a:p>
        </p:txBody>
      </p:sp>
    </p:spTree>
    <p:extLst>
      <p:ext uri="{BB962C8B-B14F-4D97-AF65-F5344CB8AC3E}">
        <p14:creationId xmlns:p14="http://schemas.microsoft.com/office/powerpoint/2010/main" val="17669083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Attractiveness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in each culture</a:t>
            </a:r>
          </a:p>
          <a:p>
            <a:endParaRPr lang="en-US" dirty="0"/>
          </a:p>
          <a:p>
            <a:r>
              <a:rPr lang="en-US" dirty="0" smtClean="0"/>
              <a:t>Ex. Japan loves octopus; America loves beef</a:t>
            </a:r>
          </a:p>
          <a:p>
            <a:endParaRPr lang="en-US" dirty="0"/>
          </a:p>
          <a:p>
            <a:r>
              <a:rPr lang="en-US" dirty="0" smtClean="0"/>
              <a:t>Affected by color, temperature and texture</a:t>
            </a:r>
          </a:p>
          <a:p>
            <a:endParaRPr lang="en-US" dirty="0"/>
          </a:p>
          <a:p>
            <a:r>
              <a:rPr lang="en-US" dirty="0" smtClean="0"/>
              <a:t>Ex. Soup is better hot, ketchup is weird when it was purple / oysters are slimy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974" y="0"/>
            <a:ext cx="1635125" cy="16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053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B/>
          </a:sp3d>
        </p:spPr>
        <p:txBody>
          <a:bodyPr/>
          <a:lstStyle/>
          <a:p>
            <a:r>
              <a:rPr lang="en-US" dirty="0" smtClean="0"/>
              <a:t>What Were They Thinking?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913" y="2424970"/>
            <a:ext cx="5119687" cy="3659124"/>
          </a:xfrm>
          <a:effectLst>
            <a:softEdge rad="0"/>
          </a:effectLst>
        </p:spPr>
      </p:pic>
      <p:sp>
        <p:nvSpPr>
          <p:cNvPr id="4" name="AutoShape 2" descr="Image result for purple ketchup"/>
          <p:cNvSpPr>
            <a:spLocks noChangeAspect="1" noChangeArrowheads="1"/>
          </p:cNvSpPr>
          <p:nvPr/>
        </p:nvSpPr>
        <p:spPr bwMode="auto">
          <a:xfrm>
            <a:off x="63500" y="-136525"/>
            <a:ext cx="12477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8990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Smell (Biology)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Millions of receptor located in the </a:t>
            </a:r>
            <a:r>
              <a:rPr lang="en-US" dirty="0" smtClean="0">
                <a:solidFill>
                  <a:srgbClr val="FF0000"/>
                </a:solidFill>
              </a:rPr>
              <a:t>NASAL PASSAGE </a:t>
            </a:r>
            <a:r>
              <a:rPr lang="en-US" dirty="0" smtClean="0"/>
              <a:t>just beneath your eyes</a:t>
            </a:r>
          </a:p>
          <a:p>
            <a:endParaRPr lang="en-US" dirty="0"/>
          </a:p>
          <a:p>
            <a:r>
              <a:rPr lang="en-US" dirty="0" smtClean="0"/>
              <a:t>You inhale and bring air into your nose and throat and respond to chemicals in the air</a:t>
            </a:r>
          </a:p>
          <a:p>
            <a:endParaRPr lang="en-US" dirty="0"/>
          </a:p>
          <a:p>
            <a:r>
              <a:rPr lang="en-US" dirty="0" smtClean="0"/>
              <a:t>Message is transmitted to the brain</a:t>
            </a:r>
          </a:p>
          <a:p>
            <a:endParaRPr lang="en-US" dirty="0"/>
          </a:p>
          <a:p>
            <a:r>
              <a:rPr lang="en-US" dirty="0" smtClean="0"/>
              <a:t>10k or more smells humans can identify / dogs 400k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836" y="4305300"/>
            <a:ext cx="2189163" cy="218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72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Smell cont.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 important for humans than other animals for survival</a:t>
            </a:r>
          </a:p>
          <a:p>
            <a:endParaRPr lang="en-US" dirty="0"/>
          </a:p>
          <a:p>
            <a:r>
              <a:rPr lang="en-US" dirty="0" smtClean="0"/>
              <a:t>Still important for smelling smoke, poison gases, rotten food</a:t>
            </a:r>
          </a:p>
          <a:p>
            <a:endParaRPr lang="en-US" dirty="0"/>
          </a:p>
          <a:p>
            <a:r>
              <a:rPr lang="en-US" dirty="0" smtClean="0"/>
              <a:t>Infection, disease and smoking will eliminate smell receptors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574" y="262731"/>
            <a:ext cx="1622425" cy="162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948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 Senses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Protects our internal organs from the outside world</a:t>
            </a:r>
          </a:p>
          <a:p>
            <a:endParaRPr lang="en-US" dirty="0"/>
          </a:p>
          <a:p>
            <a:r>
              <a:rPr lang="en-US" dirty="0" smtClean="0"/>
              <a:t>Touch (pressure / texture), warmth, cold , pain</a:t>
            </a:r>
          </a:p>
          <a:p>
            <a:endParaRPr lang="en-US" dirty="0"/>
          </a:p>
          <a:p>
            <a:r>
              <a:rPr lang="en-US" dirty="0" smtClean="0"/>
              <a:t>Within these 4 contain: itch, tickle and painful burning</a:t>
            </a:r>
          </a:p>
          <a:p>
            <a:endParaRPr lang="en-US" dirty="0"/>
          </a:p>
          <a:p>
            <a:r>
              <a:rPr lang="en-US" dirty="0" smtClean="0"/>
              <a:t>Some areas of skin are more responsive to certain senses</a:t>
            </a:r>
          </a:p>
          <a:p>
            <a:endParaRPr lang="en-US" dirty="0"/>
          </a:p>
          <a:p>
            <a:r>
              <a:rPr lang="en-US" dirty="0" smtClean="0"/>
              <a:t>We know the least about how TOUCH works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275" y="657225"/>
            <a:ext cx="1279525" cy="127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1498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4 Review: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List the 4 BASIC tastes and what each is meant to do.</a:t>
            </a:r>
          </a:p>
          <a:p>
            <a:endParaRPr lang="en-US" dirty="0"/>
          </a:p>
          <a:p>
            <a:r>
              <a:rPr lang="en-US" dirty="0" smtClean="0"/>
              <a:t>2. Where are the </a:t>
            </a:r>
            <a:r>
              <a:rPr lang="en-US" dirty="0" smtClean="0">
                <a:solidFill>
                  <a:srgbClr val="FF0000"/>
                </a:solidFill>
              </a:rPr>
              <a:t>TASTE RECEPTORS </a:t>
            </a:r>
            <a:r>
              <a:rPr lang="en-US" dirty="0" smtClean="0"/>
              <a:t>primarily located? How often are they replaced.</a:t>
            </a:r>
          </a:p>
          <a:p>
            <a:endParaRPr lang="en-US" dirty="0"/>
          </a:p>
          <a:p>
            <a:r>
              <a:rPr lang="en-US" dirty="0" smtClean="0"/>
              <a:t>3. Where are millions of </a:t>
            </a:r>
            <a:r>
              <a:rPr lang="en-US" dirty="0" smtClean="0">
                <a:solidFill>
                  <a:srgbClr val="FF0000"/>
                </a:solidFill>
              </a:rPr>
              <a:t>SMELL</a:t>
            </a:r>
            <a:r>
              <a:rPr lang="en-US" dirty="0" smtClean="0"/>
              <a:t> receptors located?</a:t>
            </a:r>
          </a:p>
          <a:p>
            <a:endParaRPr lang="en-US" dirty="0"/>
          </a:p>
          <a:p>
            <a:r>
              <a:rPr lang="en-US" dirty="0" smtClean="0"/>
              <a:t>4. Which </a:t>
            </a:r>
            <a:r>
              <a:rPr lang="en-US" dirty="0" smtClean="0">
                <a:solidFill>
                  <a:srgbClr val="FF0000"/>
                </a:solidFill>
              </a:rPr>
              <a:t>SENSE</a:t>
            </a:r>
            <a:r>
              <a:rPr lang="en-US" dirty="0" smtClean="0"/>
              <a:t> do we know the least about?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378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examples of synesthes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76" name="Picture 4" descr="Image result for examples of synesthe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7" y="772496"/>
            <a:ext cx="9231723" cy="554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99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Synesthesia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condition in which one sense is simultaneously perceived by one or more additional senses</a:t>
            </a:r>
          </a:p>
          <a:p>
            <a:endParaRPr lang="en-US" dirty="0"/>
          </a:p>
          <a:p>
            <a:r>
              <a:rPr lang="en-US" dirty="0" err="1" smtClean="0"/>
              <a:t>Synesthetes</a:t>
            </a:r>
            <a:r>
              <a:rPr lang="en-US" dirty="0" smtClean="0"/>
              <a:t> may perceive peoples names with another sensory perception such as smell, taste or color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26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Our Sensational Senses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6.1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0698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Basic Senses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Vision (eyes)</a:t>
            </a:r>
          </a:p>
          <a:p>
            <a:endParaRPr lang="en-US" dirty="0"/>
          </a:p>
          <a:p>
            <a:r>
              <a:rPr lang="en-US" dirty="0" smtClean="0"/>
              <a:t>Hearing (ears)</a:t>
            </a:r>
          </a:p>
          <a:p>
            <a:endParaRPr lang="en-US" dirty="0"/>
          </a:p>
          <a:p>
            <a:r>
              <a:rPr lang="en-US" dirty="0" smtClean="0"/>
              <a:t>Taste (tongue)</a:t>
            </a:r>
          </a:p>
          <a:p>
            <a:endParaRPr lang="en-US" dirty="0"/>
          </a:p>
          <a:p>
            <a:r>
              <a:rPr lang="en-US" dirty="0" smtClean="0"/>
              <a:t>Touch (skin)</a:t>
            </a:r>
          </a:p>
          <a:p>
            <a:endParaRPr lang="en-US" dirty="0"/>
          </a:p>
          <a:p>
            <a:r>
              <a:rPr lang="en-US" dirty="0" smtClean="0"/>
              <a:t>Smell (nose)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774" y="2362200"/>
            <a:ext cx="2092325" cy="209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8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Sense receptors (inside organs) sense </a:t>
            </a:r>
            <a:r>
              <a:rPr lang="en-US" dirty="0" smtClean="0">
                <a:solidFill>
                  <a:srgbClr val="FF0000"/>
                </a:solidFill>
              </a:rPr>
              <a:t>STIMULUS</a:t>
            </a:r>
          </a:p>
          <a:p>
            <a:endParaRPr lang="en-US" dirty="0"/>
          </a:p>
          <a:p>
            <a:r>
              <a:rPr lang="en-US" dirty="0" smtClean="0"/>
              <a:t>Turns the energy of the stimulus into electrical impulses</a:t>
            </a:r>
          </a:p>
          <a:p>
            <a:endParaRPr lang="en-US" dirty="0"/>
          </a:p>
          <a:p>
            <a:r>
              <a:rPr lang="en-US" dirty="0" smtClean="0"/>
              <a:t>Impulses are transmitted to the </a:t>
            </a:r>
            <a:r>
              <a:rPr lang="en-US" dirty="0" smtClean="0">
                <a:solidFill>
                  <a:srgbClr val="FF0000"/>
                </a:solidFill>
              </a:rPr>
              <a:t>NERVOUS SYSTEM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nervous system decides what to do with the stimulus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27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2499</TotalTime>
  <Words>1437</Words>
  <Application>Microsoft Office PowerPoint</Application>
  <PresentationFormat>Widescreen</PresentationFormat>
  <Paragraphs>314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Calibri Light</vt:lpstr>
      <vt:lpstr>Office Theme</vt:lpstr>
      <vt:lpstr>Sensation and Perception</vt:lpstr>
      <vt:lpstr>PowerPoint Presentation</vt:lpstr>
      <vt:lpstr>PowerPoint Presentation</vt:lpstr>
      <vt:lpstr>PowerPoint Presentation</vt:lpstr>
      <vt:lpstr>PowerPoint Presentation</vt:lpstr>
      <vt:lpstr>Synesthesia</vt:lpstr>
      <vt:lpstr>Our Sensational Senses</vt:lpstr>
      <vt:lpstr>5 Basic Senses</vt:lpstr>
      <vt:lpstr>Sensations</vt:lpstr>
      <vt:lpstr>The Riddle of Separate Sensations</vt:lpstr>
      <vt:lpstr>Absolute Thresholds </vt:lpstr>
      <vt:lpstr>Lacking Senses</vt:lpstr>
      <vt:lpstr>Difference Threshold </vt:lpstr>
      <vt:lpstr>PowerPoint Presentation</vt:lpstr>
      <vt:lpstr>PowerPoint Presentation</vt:lpstr>
      <vt:lpstr>Sensory Adaptation </vt:lpstr>
      <vt:lpstr>Copyright: Backyard Brains</vt:lpstr>
      <vt:lpstr>Sensory Deprivation (2 Studies)</vt:lpstr>
      <vt:lpstr>Section 1 Review:</vt:lpstr>
      <vt:lpstr>Vision</vt:lpstr>
      <vt:lpstr>Color</vt:lpstr>
      <vt:lpstr>Dark Adaptation</vt:lpstr>
      <vt:lpstr>Color Deficiency</vt:lpstr>
      <vt:lpstr>Gestalt Principles</vt:lpstr>
      <vt:lpstr>Gestalt Principles</vt:lpstr>
      <vt:lpstr>Depth and Distance Perception (chart p.191)</vt:lpstr>
      <vt:lpstr>Interposition</vt:lpstr>
      <vt:lpstr>Linear Perspective</vt:lpstr>
      <vt:lpstr>Section 2 Review:</vt:lpstr>
      <vt:lpstr>Hearing</vt:lpstr>
      <vt:lpstr>Loudness</vt:lpstr>
      <vt:lpstr>Damage</vt:lpstr>
      <vt:lpstr>Pitch </vt:lpstr>
      <vt:lpstr>Timbre</vt:lpstr>
      <vt:lpstr>Outer Ear</vt:lpstr>
      <vt:lpstr>Middle Ear</vt:lpstr>
      <vt:lpstr>Inner Ear</vt:lpstr>
      <vt:lpstr>PowerPoint Presentation</vt:lpstr>
      <vt:lpstr>The Auditory World </vt:lpstr>
      <vt:lpstr>Section 3 Review:</vt:lpstr>
      <vt:lpstr>Other Senses</vt:lpstr>
      <vt:lpstr>Taste (4 basic- 5 total)</vt:lpstr>
      <vt:lpstr>How It Works</vt:lpstr>
      <vt:lpstr>Attractiveness</vt:lpstr>
      <vt:lpstr>What Were They Thinking?</vt:lpstr>
      <vt:lpstr>Smell (Biology)</vt:lpstr>
      <vt:lpstr>Smell cont. </vt:lpstr>
      <vt:lpstr>Skin Senses (4)</vt:lpstr>
      <vt:lpstr>Section 4 Review:</vt:lpstr>
    </vt:vector>
  </TitlesOfParts>
  <Company>HASD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Sensation and Perception</dc:title>
  <dc:creator>User</dc:creator>
  <cp:lastModifiedBy>User</cp:lastModifiedBy>
  <cp:revision>59</cp:revision>
  <cp:lastPrinted>2018-11-30T13:44:45Z</cp:lastPrinted>
  <dcterms:created xsi:type="dcterms:W3CDTF">2018-10-01T14:53:24Z</dcterms:created>
  <dcterms:modified xsi:type="dcterms:W3CDTF">2019-12-05T19:19:34Z</dcterms:modified>
</cp:coreProperties>
</file>